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77" r:id="rId5"/>
    <p:sldId id="259" r:id="rId6"/>
    <p:sldId id="263" r:id="rId7"/>
    <p:sldId id="264" r:id="rId8"/>
    <p:sldId id="265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78" r:id="rId20"/>
    <p:sldId id="290" r:id="rId21"/>
    <p:sldId id="291" r:id="rId22"/>
    <p:sldId id="292" r:id="rId23"/>
    <p:sldId id="293" r:id="rId24"/>
    <p:sldId id="295" r:id="rId25"/>
    <p:sldId id="296" r:id="rId26"/>
    <p:sldId id="260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6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7" b="28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220847" y="2268831"/>
            <a:ext cx="7750307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客舱设备与服务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89799" y="3707135"/>
            <a:ext cx="48793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项目一</a:t>
            </a: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</a:t>
            </a:r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空中乘务工作概述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667075" y="1673334"/>
            <a:ext cx="11288380" cy="37846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具备以下条件之一者，可申报三级 /高级工：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（1）取得本职业四级 /中级工职业资格证书（技能等级证书）后，累计从事 本职业工作 5 年（含）以上。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（2）具有大专及以上本专业 ④或相关专业⑤毕业证书，并取得本职业四级 / 中级工职业资格证书（技能等级证书）后，累计从事本职业工作 2 年（含）以上。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具备以下条件者，可申报二级 / 技师：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取得本职业三级 / 高级工技能职业资格证书（技能等级证书）后，累计从事 本职业工作 4 年（含）以上。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民航乘务员国家职业技能标准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877804"/>
            <a:ext cx="1128838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具备以下条件者，可申报一级 / 高级技师：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取得本职业二级 / 技师职业资格证书（技能等级证书）后，累计从事本职业 工作 4 年（含）以上。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民航乘务员国家职业技能标准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877804"/>
            <a:ext cx="11288380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2.鉴定方式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分为理论知识考试、技能考核以及综合评审。理论知识考试以笔试、机考等方 式为主，主要考核从业人员从事本职业应掌握的基本要求和相关知识要求；技能考核主要采用现场操作、模拟操作等方式进行，主要考核从业人员从事本职业应具备的技能水平；综合评审主要针对技师和高级技师，通常采取审阅申报材料、答辩等方式进 行全面评议和审查。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理论知识考试、技能考核和综合评审均实行百分制，成绩皆达 60 分（含） 以上者为合格。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民航乘务员国家职业技能标准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27375" y="1498709"/>
            <a:ext cx="11288380" cy="47078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3.监考人员、考评人员与考生配比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理论知识考试中的监考人员与考生配比为 1:15 ，每个标准教室不少于 2 名 监考人员；服务操作技能考核中的考评人员与考生配比不低于 1:2 ，应急操作技能考核中的考评人员与考生配比不低于 1:3 ，且考评人员为 3 人（含）以上单数； 综合评审委员为 3 人（含）以上单数。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4.鉴定时间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理论知识考试时间不少于 90min；技能考核时间：在乘务模拟舱实施考核不 少于 30min，在标准教室实施考核不少于 90min；综合评审时间不少于 30min 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5.鉴定场所设备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理论知识考试在标准教室进行；技能考核在经中国民用航空局批准的客舱模 拟器和出口模拟器，客舱服务模拟舱或标准教室进行。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民航乘务员国家职业技能标准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877804"/>
            <a:ext cx="11288380" cy="2399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基本要求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 职业道德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（1）职业道德基本知识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（2）职业守则：遵纪守法，诚实守信；爱岗敬业，忠于职守；保证安全，优质服务；钻研业务，提高技能；团结友爱，协作配合。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民航乘务员国家职业技能标准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877804"/>
            <a:ext cx="11288380" cy="42462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 基础知识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（1）民用航空及主要航空公司概况：中国民用航空概况；中国主要航空公司（集团）概况；国际民航组织概况；国际航空运输概况；世界主要航空联盟和航空公司概况。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（2）航空知识：航空术语；飞行基础知识；航空气象基础知识；航空卫生基础知识。 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（3）宗教常识：基督教基本知识；佛教基本知识；伊斯兰教基本知识；犹太教基本知识；印度教基本知识。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（4）各地礼俗：中国少数民族的风俗习惯；主要通航国家的风俗习惯；主要通航国家的饮食习惯；主要通航国家的国花、国鸟、国树等；主要通航国家的重要节日。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民航乘务员国家职业技能标准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673334"/>
            <a:ext cx="11288380" cy="47078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（5）礼仪知识：礼仪概述；职业仪容仪表要求；职业行为举止要求。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（6）民航服务心理常识：民航服务心理学概要；乘客心理需要与服务；民航乘务员心理素质的培养。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（7）机组资源管理常识：人为因素概述；机组资源管理概述；差错管理及预防对策。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（8）航空运输相关规定：《航班正常管理规定》；《民用航空危险品运输管理规定》；《中国民用航空旅客、行李运输规则》；《中国民用航空旅客、行李国际运输规则》。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（9）民航乘务基本工作术语：民航乘务工作常用术语；乘务专业英文代码的含义；乘务专业常用词汇中英文对照。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10）相关法律、法规知识：《中华人民共和国劳动法》相关知识；《中华人民共和国劳动合同法》相关知识；《中华人民共和国民用航空法》相关知识；《中华人民共和国民用航空安全保卫条例》相关知识；《大型飞机公共航空运输承运人运行合格审定规则》( CCAR-121-R5)相关规章 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民航乘务员国家职业技能标准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877804"/>
            <a:ext cx="11288380" cy="1476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工作要求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本标准对五级/初级工、四级 /中级工、三级 /高级工、二级/技师、一级/高级技师的技能要求和相关知识要求依次递进，高级别涵盖低级别的要求（附录表格）。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民航乘务员国家职业技能标准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35425" y="2276475"/>
            <a:ext cx="674243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了解乘务工作特点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25137" y="2276781"/>
            <a:ext cx="4511040" cy="1106805"/>
            <a:chOff x="1988577" y="2579666"/>
            <a:chExt cx="4586029" cy="1125204"/>
          </a:xfrm>
        </p:grpSpPr>
        <p:sp>
          <p:nvSpPr>
            <p:cNvPr id="12" name="文本框 11"/>
            <p:cNvSpPr txBox="1"/>
            <p:nvPr/>
          </p:nvSpPr>
          <p:spPr>
            <a:xfrm>
              <a:off x="1988577" y="2579666"/>
              <a:ext cx="1326827" cy="1125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sz="6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393452" y="2748510"/>
              <a:ext cx="3181154" cy="530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2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877804"/>
            <a:ext cx="11288380" cy="2399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从狭义角度看，客舱服务是按照民航服务的内容、规范要求，以满足乘客需求为目标, 为航班乘客提供服务的过程。这一定义强调了客舱服务的规范性，体现了客舱服务作为服务行业的基本特性，但无法体现客舱服务的全貌与本质。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从广义角度看，客舱服务是以客舱为服务场所，以个人的影响力与展示性为特征，将有形的技术服务与无形的情感传递融为一体的综合性活动。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客舱服务的基本特点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17516" y="1063209"/>
            <a:ext cx="17569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5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82997" y="2352346"/>
            <a:ext cx="5470526" cy="922020"/>
            <a:chOff x="1988577" y="2548679"/>
            <a:chExt cx="5561465" cy="937347"/>
          </a:xfrm>
        </p:grpSpPr>
        <p:sp>
          <p:nvSpPr>
            <p:cNvPr id="12" name="文本框 11"/>
            <p:cNvSpPr txBox="1"/>
            <p:nvPr/>
          </p:nvSpPr>
          <p:spPr>
            <a:xfrm>
              <a:off x="1988577" y="2548679"/>
              <a:ext cx="1326827" cy="937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393307" y="2689410"/>
              <a:ext cx="4156735" cy="655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了解客舱乘务员</a:t>
              </a:r>
              <a:endParaRPr lang="zh-CN" altLang="en-US" sz="3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83119" y="3975725"/>
            <a:ext cx="6351905" cy="922020"/>
            <a:chOff x="2022270" y="4604453"/>
            <a:chExt cx="6457496" cy="937347"/>
          </a:xfrm>
        </p:grpSpPr>
        <p:sp>
          <p:nvSpPr>
            <p:cNvPr id="27" name="文本框 26"/>
            <p:cNvSpPr txBox="1"/>
            <p:nvPr/>
          </p:nvSpPr>
          <p:spPr>
            <a:xfrm>
              <a:off x="2022270" y="4604453"/>
              <a:ext cx="1293185" cy="937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393431" y="4745184"/>
              <a:ext cx="5086335" cy="655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了解客舱乘务工作特点</a:t>
              </a:r>
              <a:endParaRPr lang="zh-CN" altLang="en-US" sz="3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0850" y="1226820"/>
            <a:ext cx="11492865" cy="56311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与其他服务相比，客舱服务具有以下特点: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1.安全责任重大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由于航空运行的特殊性决定了航空企业的安全责任，所以确保飞行安全是航空公司的生命，是航空公司开展工作的首要目标。客舱安全作为飞行安全的一个重要组成部分，是飞行安全的基本保证。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乘务员作为客舱服务的实施者，肩负着客舱内部安全以及对乘客进行安全管理的重任。乘务组的首要职责就是确保客舱的运行安全，也是客舱服务的基本要求。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2.服务环境特殊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客舱服务是在飞机客舱中进行的，飞机客舱空间相对狭小，设施功能特殊，使得飞机上的客舱服务有别于其他服务行业。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客舱空间狭小使人们在飞机上的活动不能随心所欲；飞机所携带的服务用具数量有限，尺寸也需要定制。如何利用有限的资源和空间为乘客提供优质的服务，这对乘务员来说是极大的挑战。所以要求乘务员具备能够适应特殊环境的能力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426720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客舱服务的基本特点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59760" y="1155174"/>
            <a:ext cx="11288380" cy="56311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3.服务规范性强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客舱服务既有国家规定的服务标准，又必须达到民航安全运行的要求，如为旅客提供饮料时都有严格的标准；客舱乘务员在客舱推拉餐车时应注意地面可能出现的障碍；乘客行李的摆放既要安全又要有序。飞机上的各种设施都与安全密切相关，这就要求乘务员的操作要严谨、 规范，避免操作失误导致安全事故。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4.注重个性化服务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航班中有不同层次的旅客，既有经常乘坐飞机的商务旅客，又有初次乘机的旅游团队。乘务员应该根据不同层次、不同要求、不同地区、不同国籍的旅客提供个性化服务。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近年来，各航空公司为提高竞争力，不断优化客舱服务程序，在服务的细微之处精益求精。各航空公司结合自身特点，推出了多种多样的特色服务；同时，注重个性化服务， 即针对乘客自身的不同情况提供相应的服务。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这些个性化服务是提升服务品质的关键。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8530" y="316230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客舱服务的基本特点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877804"/>
            <a:ext cx="11288380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5.突发情况处置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飞机在高空飞行时，一旦发生紧急情况，更需要乘务员的应变能力和处置能力。由于飞行环境、服务对象以及服务过程的特殊性，服务过程中可能出现复杂多变的情况和突发事件，这就要求乘务员临危不惧，果敢坚定；善于发现问题，果断处理问题；具有灵活的沟通能力和应变能力，有效地与不同乘客进行沟通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综上所述，客舱服务要求乘务员具有较高的综合素质。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客舱服务的基本特点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877804"/>
            <a:ext cx="11288380" cy="33229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1.具体内容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（1）硬件服务。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航空公司提供给旅客的空中的硬件服务，它包括提供的餐饮服务、机供品（书包报杂志、毛毯、洗漱品等）服务、视频（音频）服务、客舱环境、客舱设备、座椅舒适（度）等。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</a:t>
            </a: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2）软件服务。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主要指一种高层次的服务。其内容包括服务的仪容仪表、气质风度、精神服务、文明礼貌语言及处理客舱矛盾的艺术和紧急情况下的处置等。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客舱服务的内容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877804"/>
            <a:ext cx="11288380" cy="2399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 服务流程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从服务流程上，客舱服务包括：迎客服务→广播服务（按需）→安全介绍→报纸杂志→餐饮服务→入境、海关单发放（国际）→免税品销售（国际）→目的地景点信息告知→落地送客服务。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 舱位服务</a:t>
            </a:r>
            <a:endParaRPr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从飞机舱位类型上，客舱服务可分为头等舱服务(F)、公务舱服务(B)和经济舱服务(E)。</a:t>
            </a:r>
            <a:endParaRPr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客舱服务的内容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7" b="28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55735" y="2967335"/>
            <a:ext cx="5080531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sz="5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感谢观看</a:t>
            </a:r>
            <a:endParaRPr sz="5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6" r="5326" b="74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52950" y="2321560"/>
            <a:ext cx="556704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了解客舱乘务员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dist"/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42662" y="2276781"/>
            <a:ext cx="4511040" cy="1106805"/>
            <a:chOff x="1988577" y="2579666"/>
            <a:chExt cx="4586029" cy="1125204"/>
          </a:xfrm>
        </p:grpSpPr>
        <p:sp>
          <p:nvSpPr>
            <p:cNvPr id="12" name="文本框 11"/>
            <p:cNvSpPr txBox="1"/>
            <p:nvPr/>
          </p:nvSpPr>
          <p:spPr>
            <a:xfrm>
              <a:off x="1988577" y="2579666"/>
              <a:ext cx="1326827" cy="1125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altLang="zh-CN" sz="6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393452" y="2748510"/>
              <a:ext cx="3181154" cy="530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2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08990" y="617855"/>
            <a:ext cx="907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客舱乘务员的岗位要求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7040" y="1498709"/>
            <a:ext cx="11288380" cy="42462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一、乘务长的岗位职责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作为乘务组的负责人，负责组织领导客舱服务工作，督促乘务员按照有关规定 做好服务工作，确保优质服务及客舱安全。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认真核实签收的各种文件，负责有关物品的交接，填写“客舱故障本”“问题反 映单”等。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负责与飞行组及地面部门的协调工作。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当航班中出现特殊情况时，有权更改服务计划，合理调整乘务员的工作区域。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航班出现紧急情况时，按照机长指令，指挥乘务员进行应急处置，及时疏散乘客。 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航班任务完成后，负责组织航后讲评会，认真填写《乘务长工作单》。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748899"/>
            <a:ext cx="11288380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二、</a:t>
            </a: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客舱乘务员的岗位职责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负责实施本区域的客舱服务工作和安全工作。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负责实施客舱服务四个阶段的工作。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负责向乘务长反映各种信息，并提出合理化建议。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负责实施本区域各类应急处置措施。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负责完成乘务长交办的其他工作。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客舱乘务员的岗位要求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175" y="1640949"/>
            <a:ext cx="11288380" cy="47078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三、</a:t>
            </a: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厨房乘务员的岗位职责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负责管理厨房内食品、供应品的检查，确保餐食及其他食品的质量。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熟练掌握厨房设备的使用方法、负责厨房区域内安全设备的检查。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起飞、落地时按规定关闭厨房电源，放置好厨房用品。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做好餐饮服务的各项准备工作，按规定烘烤餐食，准备冷热饮。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确保厨房整洁，餐具干净无污物，各种物品摆放整齐美观。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与客舱乘务员配合做好客舱服务工作。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做好中途站交接工作，认真做好回收、整理、清点、铅封工作。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检查水箱的水是否加满及马桶的废水储存情况。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负责完成乘务长交办的其他工作。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客舱乘务员的岗位要求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877804"/>
            <a:ext cx="11288380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四、</a:t>
            </a: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广播员的岗位职责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飞行前要认真熟悉和复诵广播词。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除完成本服务区域的服务工作外，同时担任客舱内广播，按公司规定适时向乘 客进行中、外文广播。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正确使用广播设备，广播时发音要准确清晰，语调柔和亲切、热情，广播速度、 音量适中。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marL="457200" lvl="0" indent="-457200" algn="l">
              <a:lnSpc>
                <a:spcPct val="150000"/>
              </a:lnSpc>
              <a:buClrTx/>
              <a:buSzTx/>
              <a:buFont typeface="+mj-lt"/>
              <a:buAutoNum type="arabicPeriod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负责完成乘务长交办的其他工作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客舱乘务员的岗位要求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77190" y="1498600"/>
            <a:ext cx="11577955" cy="51695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2019年12月17日人社部发[2019]110号文《关于颁布民航乘务员等3个国家职业技能标准的通知》（以下简称《标准》）。根据《中华人民共和国劳动法》有关规定，人力资源社会保障部、民航局共同制定了民航乘务员国家职业技能标准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民航乘务员是从事民用航空器客舱安全管理和客舱服务工作的人员，承担保卫民航客舱安全职责，包括处置恐怖袭击、客舱失火、空中颠簸、旅客机上突发疾病等典型不安全事件和紧急事件。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本职业共设五个等级，分别为：五级 /初级工、四级 /中级工、三级/高级工、 二级/技师、一级 /高级技师。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民航乘务员的职业环境条件为民用航空器机舱内，常温，高空，低气压。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民航乘务员的职业能力特征为具有较强的观察、分析、判断和表达能力；具有一定的方位感、空间感；知觉、嗅觉、听觉等感觉器官灵敏；四肢灵活，动作协调；身体健康。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民航乘务员普通受教育程度要求为高中毕业（或同等学力）。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民航乘务员国家职业技能标准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64834" l="0" r="52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6" t="7905" r="68334" b="39870"/>
          <a:stretch>
            <a:fillRect/>
          </a:stretch>
        </p:blipFill>
        <p:spPr>
          <a:xfrm>
            <a:off x="0" y="0"/>
            <a:ext cx="1291586" cy="149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30" b="100000" l="56481" r="100000">
                        <a14:foregroundMark x1="99638" y1="46483" x2="99928" y2="91512"/>
                        <a14:foregroundMark x1="97852" y1="46160" x2="82694" y2="71584"/>
                        <a14:foregroundMark x1="80908" y1="70493" x2="57229" y2="98868"/>
                        <a14:foregroundMark x1="96259" y1="47251" x2="81101" y2="68270"/>
                        <a14:foregroundMark x1="65749" y1="82862" x2="59015" y2="99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250" r="5326" b="7406"/>
          <a:stretch>
            <a:fillRect/>
          </a:stretch>
        </p:blipFill>
        <p:spPr>
          <a:xfrm>
            <a:off x="10706100" y="5790996"/>
            <a:ext cx="1485900" cy="106700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51810" y="1392664"/>
            <a:ext cx="11288380" cy="47078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民航乘务员的职业技能鉴定要求：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1.申报条件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具备以下条件之一者，可申报五级 /初级工：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（1）从事本职业或相关职业 工作 1 年（含）以上。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（2）本职业学徒期满。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具备以下条件之一者，可申报四级 /中级工：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（1）取得本职业五级 /初级工职业资格证书（技能等级证书）后，累计从事 本职业工作 4 年（含）以上。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（2）累计从事本职业工作 6 年（含）以上。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endParaRPr lang="zh-CN" alt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990" y="617855"/>
            <a:ext cx="9074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民航乘务员国家职业技能标准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COMMONDATA" val="eyJoZGlkIjoiNWRlZmI2OTVkNWIwNjYxZmU0NTZiMTY3MTY4YzMyOTQifQ=="/>
  <p:tag name="KSO_WPP_MARK_KEY" val="34c83a61-7053-49ca-b687-ce10b23bf75b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4507</Words>
  <Application>WPS 演示</Application>
  <PresentationFormat>宽屏</PresentationFormat>
  <Paragraphs>190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miss ruan</cp:lastModifiedBy>
  <cp:revision>158</cp:revision>
  <dcterms:created xsi:type="dcterms:W3CDTF">2019-06-19T02:08:00Z</dcterms:created>
  <dcterms:modified xsi:type="dcterms:W3CDTF">2023-04-10T07:38:43Z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CF77BB75F61A4BA4B7E40551AECF6EA6</vt:lpwstr>
  </property>
</Properties>
</file>